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19030dbf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19030dbf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19030db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19030db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bbcc49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bbcc49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bbcc49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bbcc49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bbcc49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dbbcc49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Yannick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19030d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19030d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bbcc49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bbcc49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Kendall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030db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030db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Kendall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bda7d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bda7d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bda7de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bda7de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a8b971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a8b971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bbcc49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bbcc49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19030d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19030d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19030d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e19030d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a8b971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a8b971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bda7de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bda7de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Dinesh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a8b971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a8b971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e20a8c86e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e20a8c86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dbbcc49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dbbcc4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e19030dbf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e19030dbf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19030dbf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19030dbf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dc.gov/dhdsp/data_statistics/fact_sheets/fs_heart_disease.htm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dc.gov/dhdsp/data_statistics/fact_sheets/fs_heart_disease.htm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dc.gov/dhdsp/data_statistics/fact_sheets/fs_heart_disease.htm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54425" y="994825"/>
            <a:ext cx="3364800" cy="32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Correlating</a:t>
            </a:r>
            <a:r>
              <a:rPr lang="en" sz="3600"/>
              <a:t> Cardiovascular Risk Factors and Chances of Getting a Heart Attack</a:t>
            </a:r>
            <a:endParaRPr sz="3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0" y="3374700"/>
            <a:ext cx="1524000" cy="176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Team Members: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Vijay Bagavatula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Vin Dixit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Kendall Gouldthorpe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Yannick Kalukuta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Dinesh Lamba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Adil Sarwar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Date: July 30, 2019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47125" y="3365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Gender [Categorical]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25" y="1524850"/>
            <a:ext cx="5605275" cy="16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47125" y="3700425"/>
            <a:ext cx="56052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hypothesis- There is no correlation between gender and </a:t>
            </a:r>
            <a:r>
              <a:rPr lang="en"/>
              <a:t>propensity</a:t>
            </a:r>
            <a:r>
              <a:rPr lang="en"/>
              <a:t> of getting a heart attack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- There is a correlation between gender and </a:t>
            </a:r>
            <a:r>
              <a:rPr lang="en"/>
              <a:t>propensity</a:t>
            </a:r>
            <a:r>
              <a:rPr lang="en"/>
              <a:t> of getting a heart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025" y="41325"/>
            <a:ext cx="2922900" cy="49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 [Numerical]</a:t>
            </a:r>
            <a:endParaRPr sz="2400"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519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Upon our initial T-test, we came to the conclusion that based on the trend line the data (Green - No Heart Attack, Blue - Heart Attack) was overlapping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Therefore, we ran a Box Plot to further drill down on these results and we can see that they have the same frequency</a:t>
            </a:r>
            <a:r>
              <a:rPr lang="en" sz="1400">
                <a:solidFill>
                  <a:schemeClr val="dk1"/>
                </a:solidFill>
              </a:rPr>
              <a:t>, which proves </a:t>
            </a:r>
            <a:r>
              <a:rPr lang="en" sz="1400">
                <a:solidFill>
                  <a:schemeClr val="dk1"/>
                </a:solidFill>
              </a:rPr>
              <a:t>height by itself is not good enough of a predictor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However, based </a:t>
            </a:r>
            <a:r>
              <a:rPr lang="en" sz="1400">
                <a:solidFill>
                  <a:srgbClr val="000000"/>
                </a:solidFill>
              </a:rPr>
              <a:t>on the T-test and its returned P-Value which is less than 0.05. We reject the Null Hypothesis (H0)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800" y="1021438"/>
            <a:ext cx="3090175" cy="20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525" y="3079775"/>
            <a:ext cx="3214334" cy="19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01200"/>
            <a:ext cx="4949075" cy="77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5068275" y="2233975"/>
            <a:ext cx="930900" cy="5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3"/>
          <p:cNvCxnSpPr/>
          <p:nvPr/>
        </p:nvCxnSpPr>
        <p:spPr>
          <a:xfrm flipH="1" rot="10800000">
            <a:off x="5242550" y="1379650"/>
            <a:ext cx="43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3"/>
          <p:cNvCxnSpPr/>
          <p:nvPr/>
        </p:nvCxnSpPr>
        <p:spPr>
          <a:xfrm flipH="1">
            <a:off x="3422600" y="3178250"/>
            <a:ext cx="1109700" cy="12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 txBox="1"/>
          <p:nvPr/>
        </p:nvSpPr>
        <p:spPr>
          <a:xfrm>
            <a:off x="6186075" y="1379650"/>
            <a:ext cx="1183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Heart Attack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3C47D"/>
                </a:solidFill>
              </a:rPr>
              <a:t>No Heart Attack</a:t>
            </a:r>
            <a:endParaRPr sz="11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BMI [Calculated Numerical]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49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Since our initial risk factor “Height” did not have an accurate visual representation of the data w</a:t>
            </a:r>
            <a:r>
              <a:rPr lang="en" sz="1200">
                <a:solidFill>
                  <a:srgbClr val="000000"/>
                </a:solidFill>
              </a:rPr>
              <a:t>e decided to use</a:t>
            </a:r>
            <a:r>
              <a:rPr lang="en" sz="1200">
                <a:solidFill>
                  <a:srgbClr val="000000"/>
                </a:solidFill>
              </a:rPr>
              <a:t> “Body Mass Index (BMI)” as an alternative risk factor.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Upon performing a T-test on BMI we can clearly see a distinction between the people who had no heart attack (green) and people who had a heart attack (blue)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Based on </a:t>
            </a:r>
            <a:r>
              <a:rPr lang="en" sz="1200">
                <a:solidFill>
                  <a:schemeClr val="dk1"/>
                </a:solidFill>
              </a:rPr>
              <a:t>the T-test and its returned P-Value which is less than 0.05. We still reject the Null Hypothesis (H0)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600" y="1213700"/>
            <a:ext cx="3289176" cy="30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55675"/>
            <a:ext cx="5084799" cy="96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 flipH="1" rot="10800000">
            <a:off x="5124700" y="1974575"/>
            <a:ext cx="3384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3497950" y="2661075"/>
            <a:ext cx="235200" cy="13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4"/>
          <p:cNvSpPr txBox="1"/>
          <p:nvPr/>
        </p:nvSpPr>
        <p:spPr>
          <a:xfrm>
            <a:off x="6931050" y="2078075"/>
            <a:ext cx="15585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Smoking [Cat</a:t>
            </a:r>
            <a:r>
              <a:rPr lang="en" sz="2400"/>
              <a:t>e</a:t>
            </a:r>
            <a:r>
              <a:rPr lang="en" sz="2400"/>
              <a:t>gorical]</a:t>
            </a:r>
            <a:endParaRPr sz="240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226800" y="1017725"/>
            <a:ext cx="54687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Despite smoking lead</a:t>
            </a:r>
            <a:r>
              <a:rPr lang="en" sz="1400">
                <a:solidFill>
                  <a:srgbClr val="000000"/>
                </a:solidFill>
              </a:rPr>
              <a:t>ing</a:t>
            </a:r>
            <a:r>
              <a:rPr lang="en" sz="1400">
                <a:solidFill>
                  <a:srgbClr val="000000"/>
                </a:solidFill>
              </a:rPr>
              <a:t> as one of the most preventable causes of heart disease, we decided to run a Chi-Square test on a population of smokers vs non-smokers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H0(Null): There is no correlation between smoking and the propensity of getting a heart attack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H1: There is a correlation between smoking and the propensity of getting a heart attack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Chi-Square Test: We can reject the Null Hypothesis (H0) since our P-Value &lt; 0.05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                                                                                                            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450" y="2611213"/>
            <a:ext cx="2999850" cy="1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3653675"/>
            <a:ext cx="5220925" cy="7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6069575" y="1376625"/>
            <a:ext cx="2419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Observed (Heart Attack)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Expected (No Heart Attack)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5"/>
          <p:cNvCxnSpPr/>
          <p:nvPr/>
        </p:nvCxnSpPr>
        <p:spPr>
          <a:xfrm>
            <a:off x="1673750" y="3300500"/>
            <a:ext cx="1993500" cy="9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0" y="-178375"/>
            <a:ext cx="3501300" cy="1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56050" y="4450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Weight [Numerical]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56050" y="821525"/>
            <a:ext cx="46263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ne can assume that higher weight and obesity can lead to heart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disease, after all the Center of Disease Control list </a:t>
            </a:r>
            <a:r>
              <a:rPr lang="en" sz="1400">
                <a:solidFill>
                  <a:schemeClr val="dk1"/>
                </a:solidFill>
              </a:rPr>
              <a:t>Overweight and obesity as risk factors. Weight is not a predictor for heart disease.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graph shows no heart attack (green) in lower weight compared to heart a attack (blue). (no heart attack count: 35021; heart attack count: 34979) majority age :40-65 ‘Ish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8080"/>
                </a:solidFill>
                <a:highlight>
                  <a:srgbClr val="F7F7F7"/>
                </a:highlight>
              </a:rPr>
              <a:t>T test of weight for both group (with heart attack and without heart attack) 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statistic= -48.395pvalue= p-value =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0.0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P-value = 0 (p-value&lt; 0.05. the null hypothesis can be rejected)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*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https://www.cdc.gov/dhdsp/data_statistics/fact_sheets/fs_heart_disease.htm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808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575" y="886475"/>
            <a:ext cx="3039099" cy="20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250" y="2987050"/>
            <a:ext cx="2889187" cy="19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50" y="3210350"/>
            <a:ext cx="5021799" cy="7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8229400" y="2638375"/>
            <a:ext cx="1132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400" y="110875"/>
            <a:ext cx="742950" cy="7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Alcohol [Categorical]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079600" cy="3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7F7F7"/>
                </a:highlight>
              </a:rPr>
              <a:t>The CDC is also listing “</a:t>
            </a:r>
            <a:r>
              <a:rPr lang="en" sz="1300">
                <a:solidFill>
                  <a:schemeClr val="dk1"/>
                </a:solidFill>
              </a:rPr>
              <a:t>Excessive alcohol use” as a risk factor for heart disease. Like a weight, alcohol is not a predictor for heart attack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7F7F7"/>
                </a:highlight>
              </a:rPr>
              <a:t>Data :</a:t>
            </a:r>
            <a:r>
              <a:rPr lang="en" sz="1200">
                <a:solidFill>
                  <a:schemeClr val="dk1"/>
                </a:solidFill>
                <a:highlight>
                  <a:srgbClr val="F7F7F7"/>
                </a:highlight>
              </a:rPr>
              <a:t>Expected (without heart attack) and Observed (with heart attack)</a:t>
            </a:r>
            <a:endParaRPr sz="12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266700" marR="2667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266700" marR="2667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408080"/>
                </a:solidFill>
                <a:highlight>
                  <a:srgbClr val="F7F7F7"/>
                </a:highlight>
              </a:rPr>
              <a:t> </a:t>
            </a:r>
            <a:endParaRPr i="1" sz="1050">
              <a:solidFill>
                <a:srgbClr val="40808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</a:rPr>
              <a:t>the chi square test with stats 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statistic=8.418255082314408, pvalue=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0.003714721306198256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We can reject the null hypothesis since the P-value &lt; 0.05 (however not statistically significant)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*</a:t>
            </a:r>
            <a:r>
              <a:rPr lang="en" sz="1100" u="sng">
                <a:solidFill>
                  <a:schemeClr val="accent5"/>
                </a:solidFill>
                <a:hlinkClick r:id="rId3"/>
              </a:rPr>
              <a:t>https://www.cdc.gov/dhdsp/data_statistics/fact_sheets/fs_heart_disease.htm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621" y="2360996"/>
            <a:ext cx="3383175" cy="7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77" y="3204075"/>
            <a:ext cx="5962100" cy="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573" y="1700200"/>
            <a:ext cx="2258100" cy="15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Diastolic Blood Pressure (DBP) [Numerical]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830300" y="1017725"/>
            <a:ext cx="40020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cleaned up the data to remove negative and impossibly high blood pressures from both the heart attack and no heart attack group.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running the cleaned DBP through the t-test in Scipy. The returned p-value was equal to 0.0.We can reject the null hypothesis.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936325"/>
            <a:ext cx="3450925" cy="23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9350"/>
            <a:ext cx="4289533" cy="16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2203175" y="1383225"/>
            <a:ext cx="1620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33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Glucose [Categorical]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708300"/>
            <a:ext cx="8520600" cy="3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was broken down into 3 categories: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Above Normal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Well Above Normal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Using Chi Square Test: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returned p-value was 1.3362911220535194e-225. Meaning we can reject the null hypothesis and state that glucose is a likely correlator to heart attack.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7125"/>
            <a:ext cx="9144001" cy="14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975" y="0"/>
            <a:ext cx="2167125" cy="21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1768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Systolic Blood Pressure (</a:t>
            </a:r>
            <a:r>
              <a:rPr lang="en" sz="2400">
                <a:solidFill>
                  <a:srgbClr val="000000"/>
                </a:solidFill>
              </a:rPr>
              <a:t>SBP) [Numerical]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12875" y="2882600"/>
            <a:ext cx="85206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was scrubbed to remove anomalies of negative and extremely low and high readings of SBP from the heart attack and no heart attack groups.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The p-value, after running the t-test on the scrubbed SBP data, resulted in 0.0. Hence, we can assume that higher the SBP, greater the propensity of getting a heart attack.</a:t>
            </a:r>
            <a:endParaRPr sz="1400"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57057" l="-245" r="84308" t="8627"/>
          <a:stretch/>
        </p:blipFill>
        <p:spPr>
          <a:xfrm>
            <a:off x="311700" y="420487"/>
            <a:ext cx="3479126" cy="24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 b="59239" l="10532" r="53750" t="25413"/>
          <a:stretch/>
        </p:blipFill>
        <p:spPr>
          <a:xfrm>
            <a:off x="3932388" y="522125"/>
            <a:ext cx="4588447" cy="6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 b="0" l="0" r="0" t="40659"/>
          <a:stretch/>
        </p:blipFill>
        <p:spPr>
          <a:xfrm>
            <a:off x="3813700" y="1176300"/>
            <a:ext cx="4289525" cy="9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6">
            <a:alphaModFix/>
          </a:blip>
          <a:srcRect b="44562" l="10284" r="53089" t="42708"/>
          <a:stretch/>
        </p:blipFill>
        <p:spPr>
          <a:xfrm>
            <a:off x="3719750" y="2126800"/>
            <a:ext cx="5013721" cy="6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2169925" y="749525"/>
            <a:ext cx="1620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2044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Cholesterol [Categorical]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79200" y="508400"/>
            <a:ext cx="87531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data set for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Cholesterol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was subdivided into 3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Normal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Above Normal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Well Above Normal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36555" l="10566" r="61391" t="49766"/>
          <a:stretch/>
        </p:blipFill>
        <p:spPr>
          <a:xfrm>
            <a:off x="139350" y="3128725"/>
            <a:ext cx="5003149" cy="8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4">
            <a:alphaModFix/>
          </a:blip>
          <a:srcRect b="48070" l="10689" r="54970" t="21236"/>
          <a:stretch/>
        </p:blipFill>
        <p:spPr>
          <a:xfrm>
            <a:off x="139350" y="1754175"/>
            <a:ext cx="5003149" cy="14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79200" y="3827950"/>
            <a:ext cx="9008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is a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significant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relationship between cholesterol and propensity of heart attack between two groups namely heart attack (observed) &amp; no heart attack (expected) b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ased on results from the Chi-square test where the p-value = 0.0.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5142500" y="1659975"/>
            <a:ext cx="38550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H0: There is no correlation between cholesterol and propensity of getting a heart attack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H1: There is a correlation between cholesterol and propensity of getting a heart attack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875" y="0"/>
            <a:ext cx="3191450" cy="1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Objective and Idea Exploration</a:t>
            </a:r>
            <a:endParaRPr sz="24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make an inference on whether lifestyle choices (smoking, alcohol intake, physical activity), body vitals (age, height, weight, gender), and/or blood indices (cholesterol, glucose, systolic and diastolic blood pressures), data collected from 70,000 patients, can be used as risk factors to establish a propensity for getting a heart attack or not.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450" y="3124950"/>
            <a:ext cx="3368150" cy="18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Physical </a:t>
            </a:r>
            <a:r>
              <a:rPr lang="en" sz="2400">
                <a:solidFill>
                  <a:srgbClr val="000000"/>
                </a:solidFill>
              </a:rPr>
              <a:t>Activity [Categorical]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945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intuitive to think people who are physically active would have a lower propensity for getting a heart attack.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H0 : Physical activity in humans is not a predictor for getting a heart attack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H1 : Physical activity in humans is a predictor for getting a heart attack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Chi-square test results: Reject the Null Hypothesis (H0) based on P-value &lt; 0.05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8830"/>
            <a:ext cx="9143999" cy="184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3725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Statistically, it can be concluded that l</a:t>
            </a:r>
            <a:r>
              <a:rPr lang="en">
                <a:solidFill>
                  <a:schemeClr val="dk1"/>
                </a:solidFill>
              </a:rPr>
              <a:t>ifestyle choices (smoking, alcohol intake, physical activity), body vitals (age, height, weight, gender), and/or blood indices (cholesterol, glucose, systolic and diastolic blood pressures), </a:t>
            </a:r>
            <a:r>
              <a:rPr lang="en">
                <a:solidFill>
                  <a:schemeClr val="dk1"/>
                </a:solidFill>
              </a:rPr>
              <a:t>can be used as risk predictors for getting a heart attack or not.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Height of a person cannot be utilized alone as predictor but when combined with weight through BMI, the body vital category can be used effectively.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real use of this information is in building a predictive model using logistic regression as the next step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93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Summary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140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Keep the problem statement </a:t>
            </a:r>
            <a:r>
              <a:rPr lang="en">
                <a:solidFill>
                  <a:schemeClr val="dk1"/>
                </a:solidFill>
              </a:rPr>
              <a:t>precise</a:t>
            </a:r>
            <a:r>
              <a:rPr lang="en">
                <a:solidFill>
                  <a:schemeClr val="dk1"/>
                </a:solidFill>
              </a:rPr>
              <a:t> and manageable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Focus on cleaning the data before diving in into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 code integration techniques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Pseudocode and develop projects steps in planning stages thoroughly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Understand statistical concepts before running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Lessons Learned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375" y="166650"/>
            <a:ext cx="3007150" cy="1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Hypotheses</a:t>
            </a:r>
            <a:endParaRPr sz="24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H0: There is no </a:t>
            </a:r>
            <a:r>
              <a:rPr lang="en">
                <a:solidFill>
                  <a:srgbClr val="000000"/>
                </a:solidFill>
              </a:rPr>
              <a:t>correlation</a:t>
            </a:r>
            <a:r>
              <a:rPr lang="en">
                <a:solidFill>
                  <a:srgbClr val="000000"/>
                </a:solidFill>
              </a:rPr>
              <a:t> between the risk factors and chances of getting a heart attack.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H1: There is a correlation between the risk factors and chances of getting a heart attack.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426" y="2981800"/>
            <a:ext cx="36898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17725"/>
            <a:ext cx="85206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Char char="●"/>
            </a:pPr>
            <a:r>
              <a:rPr lang="en">
                <a:solidFill>
                  <a:srgbClr val="404042"/>
                </a:solidFill>
              </a:rPr>
              <a:t>Cardiovascular Disease (CVD) is the major cause of health disparities and rising healthcare costs in the United States (1 in 4 deaths;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someone has a heart attack every 40 seconds</a:t>
            </a:r>
            <a:r>
              <a:rPr lang="en">
                <a:solidFill>
                  <a:srgbClr val="404042"/>
                </a:solidFill>
              </a:rPr>
              <a:t> </a:t>
            </a:r>
            <a:r>
              <a:rPr lang="en" sz="1200">
                <a:solidFill>
                  <a:srgbClr val="404042"/>
                </a:solidFill>
              </a:rPr>
              <a:t>according to CDC</a:t>
            </a:r>
            <a:r>
              <a:rPr lang="en">
                <a:solidFill>
                  <a:srgbClr val="404042"/>
                </a:solidFill>
              </a:rPr>
              <a:t>)</a:t>
            </a:r>
            <a:endParaRPr>
              <a:solidFill>
                <a:srgbClr val="40404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Char char="●"/>
            </a:pPr>
            <a:r>
              <a:rPr lang="en">
                <a:solidFill>
                  <a:srgbClr val="404042"/>
                </a:solidFill>
              </a:rPr>
              <a:t>CVD is the leading cause of death and a major cause of disability worldwide. </a:t>
            </a:r>
            <a:endParaRPr>
              <a:solidFill>
                <a:srgbClr val="40404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40404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2772825"/>
            <a:ext cx="8520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 for Consideration: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Does alcohol intake lead to a greater risk of heart attack?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Does smoking lead to a greater risk of heart attack?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Does being physically active minimize the risk of a heart attack?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Does gender pose a risk of getting a heart attack?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https://www.cdc.gov/dhdsp/data_statistics/fact_sheets/fs_heart_disease.htm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Motivators</a:t>
            </a:r>
            <a:r>
              <a:rPr lang="en" sz="2400"/>
              <a:t>:</a:t>
            </a:r>
            <a:endParaRPr sz="24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700" y="3408625"/>
            <a:ext cx="975525" cy="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 </a:t>
            </a:r>
            <a:endParaRPr sz="24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08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presence or absence of cardiovascular disease is our target variable. All o</a:t>
            </a:r>
            <a:r>
              <a:rPr lang="en">
                <a:solidFill>
                  <a:srgbClr val="000000"/>
                </a:solidFill>
              </a:rPr>
              <a:t>ther parameters will be i</a:t>
            </a:r>
            <a:r>
              <a:rPr lang="en">
                <a:solidFill>
                  <a:srgbClr val="000000"/>
                </a:solidFill>
              </a:rPr>
              <a:t>ndependent variables for comparison.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dataset will be then be split into two </a:t>
            </a:r>
            <a:r>
              <a:rPr lang="en">
                <a:solidFill>
                  <a:srgbClr val="000000"/>
                </a:solidFill>
              </a:rPr>
              <a:t>data sets,</a:t>
            </a:r>
            <a:r>
              <a:rPr lang="en">
                <a:solidFill>
                  <a:srgbClr val="000000"/>
                </a:solidFill>
              </a:rPr>
              <a:t> cardiovascular disease present and cardiovascular disease not present.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Using these two datasets, we will compare each against one another for every variable available using T-test for numerical data and Chi Square Test for categorical data.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returned p-values will determine whether that particular variable is a possible correlator for heart attack or not.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75" y="1726150"/>
            <a:ext cx="6628775" cy="15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Age [Numerical]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46833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8" y="654525"/>
            <a:ext cx="8577525" cy="4260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133425" y="1674175"/>
            <a:ext cx="1620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677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Young Age [Numerical]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0" y="1027100"/>
            <a:ext cx="67056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133425" y="1674175"/>
            <a:ext cx="1620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Old</a:t>
            </a:r>
            <a:r>
              <a:rPr lang="en" sz="2400"/>
              <a:t> Age [Numerical]</a:t>
            </a:r>
            <a:endParaRPr sz="24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5675"/>
            <a:ext cx="8181975" cy="37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5133425" y="1674175"/>
            <a:ext cx="1620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Heart Attack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No Heart Attack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